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8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FF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42E23-645C-4CF7-980A-47F880F721D8}" type="datetimeFigureOut">
              <a:rPr lang="ko-KR" altLang="en-US" smtClean="0"/>
              <a:t>2017-02-25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4C15-8B67-42A4-88A6-B62A45F5E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7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F4C15-8B67-42A4-88A6-B62A45F5EE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1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F4C15-8B67-42A4-88A6-B62A45F5EE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9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8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9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2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3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6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3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6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1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8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906F-3D10-4209-AA26-5B9646AEB971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2707-6FB9-4245-AE34-D96D8B59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10048" y="0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00232" y="2545876"/>
            <a:ext cx="6173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Ch. 04 </a:t>
            </a:r>
            <a:r>
              <a:rPr lang="ko-KR" altLang="en-US" sz="4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4879" y="3679720"/>
            <a:ext cx="362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김동현</a:t>
            </a:r>
          </a:p>
        </p:txBody>
      </p:sp>
    </p:spTree>
    <p:extLst>
      <p:ext uri="{BB962C8B-B14F-4D97-AF65-F5344CB8AC3E}">
        <p14:creationId xmlns:p14="http://schemas.microsoft.com/office/powerpoint/2010/main" val="20519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6" name="Picture 2" descr="http://www.ssu.ac.kr/portlet-old-repositories/tempfiles/re_sim%20j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08" y="2033905"/>
            <a:ext cx="9525000" cy="3867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타원 12"/>
          <p:cNvSpPr/>
          <p:nvPr/>
        </p:nvSpPr>
        <p:spPr>
          <a:xfrm>
            <a:off x="6268854" y="2493296"/>
            <a:ext cx="515925" cy="515925"/>
          </a:xfrm>
          <a:prstGeom prst="ellipse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231254" y="4576096"/>
            <a:ext cx="515925" cy="515925"/>
          </a:xfrm>
          <a:prstGeom prst="ellipse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927734" y="5385130"/>
            <a:ext cx="515925" cy="515925"/>
          </a:xfrm>
          <a:prstGeom prst="ellipse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64480" y="5439390"/>
            <a:ext cx="43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1847" y="2507858"/>
            <a:ext cx="43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</a:t>
            </a:r>
            <a:endParaRPr lang="ko-KR" altLang="en-US" sz="2400" b="1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71826" y="4114431"/>
            <a:ext cx="43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</a:t>
            </a:r>
            <a:endParaRPr lang="ko-KR" altLang="en-US" sz="2400" b="1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찾기</a:t>
            </a:r>
          </a:p>
        </p:txBody>
      </p:sp>
    </p:spTree>
    <p:extLst>
      <p:ext uri="{BB962C8B-B14F-4D97-AF65-F5344CB8AC3E}">
        <p14:creationId xmlns:p14="http://schemas.microsoft.com/office/powerpoint/2010/main" val="32851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19" y="2259316"/>
            <a:ext cx="3139699" cy="2109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19" y="2259316"/>
            <a:ext cx="3139699" cy="2087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9397"/>
          <a:stretch/>
        </p:blipFill>
        <p:spPr>
          <a:xfrm>
            <a:off x="8219419" y="2271418"/>
            <a:ext cx="3139699" cy="2063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468988" y="4667230"/>
            <a:ext cx="41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4988" y="4667229"/>
            <a:ext cx="41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80988" y="4667228"/>
            <a:ext cx="41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찾기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573509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사람에게 쉬운 곳이 컴퓨터에게도 쉽다</a:t>
            </a:r>
          </a:p>
        </p:txBody>
      </p:sp>
    </p:spTree>
    <p:extLst>
      <p:ext uri="{BB962C8B-B14F-4D97-AF65-F5344CB8AC3E}">
        <p14:creationId xmlns:p14="http://schemas.microsoft.com/office/powerpoint/2010/main" val="33969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모라벡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6853" y="2028873"/>
                <a:ext cx="7003136" cy="93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53" y="2028873"/>
                <a:ext cx="7003136" cy="937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55431" y="362336"/>
                <a:ext cx="39556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altLang="ko-KR" sz="2800" b="0" i="1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 </a:t>
                </a:r>
                <a:r>
                  <a:rPr lang="en-US" altLang="ko-KR" sz="2800" b="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: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영상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(…)</m:t>
                    </m:r>
                  </m:oMath>
                </a14:m>
                <a:r>
                  <a:rPr lang="ko-KR" altLang="en-US" sz="28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 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: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마스크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31" y="362336"/>
                <a:ext cx="3955698" cy="430887"/>
              </a:xfrm>
              <a:prstGeom prst="rect">
                <a:avLst/>
              </a:prstGeom>
              <a:blipFill>
                <a:blip r:embed="rId3"/>
                <a:stretch>
                  <a:fillRect l="-154" t="-25352" r="-4622" b="-49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44" y="3125948"/>
            <a:ext cx="5505450" cy="355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318421" y="3150957"/>
                <a:ext cx="5303696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21" y="3150957"/>
                <a:ext cx="5303696" cy="703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531781" y="4631759"/>
                <a:ext cx="1518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 −1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81" y="4631759"/>
                <a:ext cx="1518556" cy="276999"/>
              </a:xfrm>
              <a:prstGeom prst="rect">
                <a:avLst/>
              </a:prstGeom>
              <a:blipFill>
                <a:blip r:embed="rId6"/>
                <a:stretch>
                  <a:fillRect l="-2000" r="-2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3116" y="4631373"/>
                <a:ext cx="1345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−1, 0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116" y="4631373"/>
                <a:ext cx="1345433" cy="276999"/>
              </a:xfrm>
              <a:prstGeom prst="rect">
                <a:avLst/>
              </a:prstGeom>
              <a:blipFill>
                <a:blip r:embed="rId7"/>
                <a:stretch>
                  <a:fillRect l="-2262" r="-271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061328" y="4626053"/>
                <a:ext cx="1279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6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328" y="4626053"/>
                <a:ext cx="1279709" cy="276999"/>
              </a:xfrm>
              <a:prstGeom prst="rect">
                <a:avLst/>
              </a:prstGeom>
              <a:blipFill>
                <a:blip r:embed="rId8"/>
                <a:stretch>
                  <a:fillRect l="-6190" t="-28889" r="-10476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31781" y="5086986"/>
                <a:ext cx="1345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0,−1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81" y="5086986"/>
                <a:ext cx="1345433" cy="276999"/>
              </a:xfrm>
              <a:prstGeom prst="rect">
                <a:avLst/>
              </a:prstGeom>
              <a:blipFill>
                <a:blip r:embed="rId9"/>
                <a:stretch>
                  <a:fillRect l="-2262" r="-2715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83116" y="5092713"/>
                <a:ext cx="1024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116" y="5092713"/>
                <a:ext cx="1024832" cy="276999"/>
              </a:xfrm>
              <a:prstGeom prst="rect">
                <a:avLst/>
              </a:prstGeom>
              <a:blipFill>
                <a:blip r:embed="rId10"/>
                <a:stretch>
                  <a:fillRect l="-7738" t="-28261" r="-1369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061328" y="5086986"/>
                <a:ext cx="1172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328" y="5086986"/>
                <a:ext cx="1172309" cy="276999"/>
              </a:xfrm>
              <a:prstGeom prst="rect">
                <a:avLst/>
              </a:prstGeom>
              <a:blipFill>
                <a:blip r:embed="rId11"/>
                <a:stretch>
                  <a:fillRect l="-2591" r="-3109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42998" y="5554053"/>
                <a:ext cx="1345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998" y="5554053"/>
                <a:ext cx="1345433" cy="276999"/>
              </a:xfrm>
              <a:prstGeom prst="rect">
                <a:avLst/>
              </a:prstGeom>
              <a:blipFill>
                <a:blip r:embed="rId12"/>
                <a:stretch>
                  <a:fillRect l="-2262" r="-2715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94333" y="5559780"/>
                <a:ext cx="1024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33" y="5559780"/>
                <a:ext cx="1024832" cy="276999"/>
              </a:xfrm>
              <a:prstGeom prst="rect">
                <a:avLst/>
              </a:prstGeom>
              <a:blipFill>
                <a:blip r:embed="rId13"/>
                <a:stretch>
                  <a:fillRect l="-7738" t="-28889" r="-13690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072545" y="5554053"/>
                <a:ext cx="1172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545" y="5554053"/>
                <a:ext cx="1172309" cy="276999"/>
              </a:xfrm>
              <a:prstGeom prst="rect">
                <a:avLst/>
              </a:prstGeom>
              <a:blipFill>
                <a:blip r:embed="rId14"/>
                <a:stretch>
                  <a:fillRect l="-2591" r="-3109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5155" y="4349185"/>
            <a:ext cx="1790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모라벡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알고리즘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4" y="2455388"/>
            <a:ext cx="5505450" cy="35528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5388"/>
            <a:ext cx="5400675" cy="188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73457" y="4952501"/>
                <a:ext cx="5790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−1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1, 0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−1, 0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57" y="4952501"/>
                <a:ext cx="5790944" cy="369332"/>
              </a:xfrm>
              <a:prstGeom prst="rect">
                <a:avLst/>
              </a:prstGeom>
              <a:blipFill>
                <a:blip r:embed="rId4"/>
                <a:stretch>
                  <a:fillRect l="-421" r="-1158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185089" y="5546548"/>
            <a:ext cx="556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등방성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(Isotropic property)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만족하지 못한다</a:t>
            </a:r>
          </a:p>
        </p:txBody>
      </p:sp>
    </p:spTree>
    <p:extLst>
      <p:ext uri="{BB962C8B-B14F-4D97-AF65-F5344CB8AC3E}">
        <p14:creationId xmlns:p14="http://schemas.microsoft.com/office/powerpoint/2010/main" val="27616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해리스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코너 검출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17381" y="2276591"/>
            <a:ext cx="85551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소벨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마스크를 이용해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미분값을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계산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미분값의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곱 계산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미분값에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가우시안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마스크 적용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코너 응답 함수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(CRF)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계산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비최대값억제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(non-maximum </a:t>
            </a:r>
            <a:r>
              <a:rPr lang="en-US" altLang="ko-KR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supression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으로 최종 코너 검출</a:t>
            </a:r>
          </a:p>
        </p:txBody>
      </p:sp>
    </p:spTree>
    <p:extLst>
      <p:ext uri="{BB962C8B-B14F-4D97-AF65-F5344CB8AC3E}">
        <p14:creationId xmlns:p14="http://schemas.microsoft.com/office/powerpoint/2010/main" val="26248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해리스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코너 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6853" y="2028873"/>
                <a:ext cx="6959277" cy="93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53" y="2028873"/>
                <a:ext cx="6959277" cy="937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424331" y="3150957"/>
            <a:ext cx="556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(v, u)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값 결정을 위해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테일러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확장 도입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36095" y="3882772"/>
                <a:ext cx="950581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95" y="3882772"/>
                <a:ext cx="950581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68963" y="3907202"/>
                <a:ext cx="94250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63" y="3907202"/>
                <a:ext cx="942501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29321" y="4753183"/>
                <a:ext cx="3902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Y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방향 마스크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훈새마을운동 R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훈새마을운동 R" panose="02020603020101020101" pitchFamily="18" charset="-127"/>
                          </a:rPr>
                          <m:t>[−1 0+1]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훈새마을운동 R" panose="02020603020101020101" pitchFamily="18" charset="-127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sz="24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21" y="4753183"/>
                <a:ext cx="3902557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48041" y="5214848"/>
                <a:ext cx="3902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X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방향 마스크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1훈새마을운동 R" panose="02020603020101020101" pitchFamily="18" charset="-127"/>
                      </a:rPr>
                      <m:t>[−1 0+1]</m:t>
                    </m:r>
                  </m:oMath>
                </a14:m>
                <a:endParaRPr lang="ko-KR" altLang="en-US" sz="24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041" y="5214848"/>
                <a:ext cx="39025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37217" y="5938924"/>
                <a:ext cx="6663491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17" y="5938924"/>
                <a:ext cx="6663491" cy="398507"/>
              </a:xfrm>
              <a:prstGeom prst="rect">
                <a:avLst/>
              </a:prstGeom>
              <a:blipFill>
                <a:blip r:embed="rId7"/>
                <a:stretch>
                  <a:fillRect l="-915" r="-823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16853" y="3934982"/>
                <a:ext cx="6553525" cy="93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53" y="3934982"/>
                <a:ext cx="6553525" cy="937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4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2.70833E-6 -0.4018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13" grpId="0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해리스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코너 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094" y="2259310"/>
                <a:ext cx="4929811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94" y="2259310"/>
                <a:ext cx="4929811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10905" y="3168702"/>
                <a:ext cx="466364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𝑣𝑢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/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05" y="3168702"/>
                <a:ext cx="4663648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96000" y="2473479"/>
                <a:ext cx="5952527" cy="1285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/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/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  <m:sSubSup>
                                  <m:sSubSupPr>
                                    <m:ctrlP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73479"/>
                <a:ext cx="5952527" cy="1285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10905" y="4078094"/>
                <a:ext cx="4650760" cy="84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/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/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05" y="4078094"/>
                <a:ext cx="4650760" cy="846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110905" y="5130987"/>
                <a:ext cx="4689232" cy="84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/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  <m:sup/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/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05" y="5130987"/>
                <a:ext cx="4689232" cy="846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276241" y="4162668"/>
                <a:ext cx="5592044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⊛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uA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241" y="4162668"/>
                <a:ext cx="5592044" cy="715902"/>
              </a:xfrm>
              <a:prstGeom prst="rect">
                <a:avLst/>
              </a:prstGeom>
              <a:blipFill>
                <a:blip r:embed="rId7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113516" y="5169394"/>
                <a:ext cx="3476657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⊛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⊛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16" y="5169394"/>
                <a:ext cx="3476657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해리스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코너 검출</a:t>
            </a:r>
          </a:p>
        </p:txBody>
      </p:sp>
      <p:pic>
        <p:nvPicPr>
          <p:cNvPr id="2050" name="Picture 2" descr="http://cfile10.uf.tistory.com/image/121CF20D4AC064A804538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192449"/>
            <a:ext cx="776287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76614" y="5244084"/>
                <a:ext cx="46387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𝐴𝐾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14" y="5244084"/>
                <a:ext cx="463877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6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9762"/>
          <a:stretch/>
        </p:blipFill>
        <p:spPr>
          <a:xfrm>
            <a:off x="1510093" y="1515815"/>
            <a:ext cx="9610725" cy="26043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10093" y="4397999"/>
            <a:ext cx="9250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고유값이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둘다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이거나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</a:t>
            </a:r>
            <a:r>
              <a:rPr lang="ko-KR" alt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에가깝다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	-&gt; 	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변화가 거의 없다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(C)</a:t>
            </a:r>
          </a:p>
          <a:p>
            <a:r>
              <a:rPr lang="ko-KR" alt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고유값간의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차이가 크다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			-&gt;	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한방향으로만 변화가 있다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(B)</a:t>
            </a:r>
          </a:p>
          <a:p>
            <a:r>
              <a:rPr lang="ko-KR" alt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고유값이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모두 크다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			-&gt;	</a:t>
            </a:r>
            <a:r>
              <a:rPr lang="ko-KR" alt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여러방향으로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변화가 있다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(A)</a:t>
            </a:r>
            <a:endParaRPr lang="ko-KR" alt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10093" y="5872780"/>
                <a:ext cx="32348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ko-KR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93" y="5872780"/>
                <a:ext cx="3234860" cy="369332"/>
              </a:xfrm>
              <a:prstGeom prst="rect">
                <a:avLst/>
              </a:prstGeom>
              <a:blipFill>
                <a:blip r:embed="rId3"/>
                <a:stretch>
                  <a:fillRect l="-1321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78698" y="6242112"/>
                <a:ext cx="6872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𝑡𝑟𝑎𝑐𝑒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𝑝𝑞</m:t>
                          </m:r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400" b="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 dirty="0">
                  <a:solidFill>
                    <a:srgbClr val="FF7C8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98" y="6242112"/>
                <a:ext cx="6872522" cy="369332"/>
              </a:xfrm>
              <a:prstGeom prst="rect">
                <a:avLst/>
              </a:prstGeom>
              <a:blipFill>
                <a:blip r:embed="rId4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4759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특징 점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 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82852" y="2715503"/>
            <a:ext cx="9226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차 미분을 사용한 방법</a:t>
            </a:r>
            <a:endParaRPr lang="en-US" altLang="ko-KR" sz="32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헤시안의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행렬식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가우시안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라플라시안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SUSAN(Smallest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Univalue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Segment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Assimilating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Nucleus)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원형마스크의 비율을 이용한 검사</a:t>
            </a:r>
            <a:r>
              <a:rPr lang="en-US" altLang="ko-KR" sz="32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15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14943" y="1700929"/>
            <a:ext cx="1079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7535" y="3230252"/>
            <a:ext cx="4746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Introduction</a:t>
            </a:r>
          </a:p>
          <a:p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이동과 회전에 불변한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 찾기 알고리즘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4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</a:p>
        </p:txBody>
      </p:sp>
    </p:spTree>
    <p:extLst>
      <p:ext uri="{BB962C8B-B14F-4D97-AF65-F5344CB8AC3E}">
        <p14:creationId xmlns:p14="http://schemas.microsoft.com/office/powerpoint/2010/main" val="102338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 찾기 알고리즘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비최대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억제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10" y="2903178"/>
            <a:ext cx="2286191" cy="22264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91" r="1513" b="1170"/>
          <a:stretch/>
        </p:blipFill>
        <p:spPr>
          <a:xfrm>
            <a:off x="996695" y="2110153"/>
            <a:ext cx="3813049" cy="3812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668" y="2903179"/>
            <a:ext cx="2254426" cy="22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 찾기 알고리즘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5" y="286627"/>
            <a:ext cx="11696949" cy="62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8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꼭지점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수평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076" name="Picture 4" descr="http://kmsc2.subnara.info/data/geditor/0812/3731839543_ea53c144_B0FCBEC7BBE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72" y="2477315"/>
            <a:ext cx="4277855" cy="2865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638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 공간</a:t>
            </a:r>
          </a:p>
        </p:txBody>
      </p:sp>
      <p:pic>
        <p:nvPicPr>
          <p:cNvPr id="8" name="Picture 4" descr="http://kmsc2.subnara.info/data/geditor/0812/3731839543_ea53c144_B0FCBEC7BBE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0" t="17933" r="48035" b="65902"/>
          <a:stretch/>
        </p:blipFill>
        <p:spPr bwMode="auto">
          <a:xfrm>
            <a:off x="1607113" y="2487273"/>
            <a:ext cx="3895179" cy="2609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5630"/>
          <a:stretch/>
        </p:blipFill>
        <p:spPr>
          <a:xfrm>
            <a:off x="6703115" y="2486016"/>
            <a:ext cx="3870190" cy="2610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937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다중 스케일 구현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피라미드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3" y="2408973"/>
            <a:ext cx="3026749" cy="31344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06" y="3043668"/>
            <a:ext cx="1807883" cy="1865067"/>
          </a:xfrm>
          <a:prstGeom prst="rect">
            <a:avLst/>
          </a:prstGeom>
        </p:spPr>
      </p:pic>
      <p:sp>
        <p:nvSpPr>
          <p:cNvPr id="5" name="화살표: 오른쪽 4"/>
          <p:cNvSpPr/>
          <p:nvPr/>
        </p:nvSpPr>
        <p:spPr>
          <a:xfrm>
            <a:off x="5186393" y="3665484"/>
            <a:ext cx="754602" cy="62143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913" y="3416531"/>
            <a:ext cx="1084615" cy="1118922"/>
          </a:xfrm>
          <a:prstGeom prst="rect">
            <a:avLst/>
          </a:prstGeom>
        </p:spPr>
      </p:pic>
      <p:sp>
        <p:nvSpPr>
          <p:cNvPr id="14" name="화살표: 오른쪽 13"/>
          <p:cNvSpPr/>
          <p:nvPr/>
        </p:nvSpPr>
        <p:spPr>
          <a:xfrm>
            <a:off x="8346500" y="3665484"/>
            <a:ext cx="754602" cy="62143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다중 스케일 구현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필터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36" y="2110153"/>
            <a:ext cx="6738423" cy="451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(y, x, t)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 표현되는 스케일 공간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646" t="16850" r="11893" b="20130"/>
          <a:stretch/>
        </p:blipFill>
        <p:spPr>
          <a:xfrm>
            <a:off x="1106235" y="2292770"/>
            <a:ext cx="9809826" cy="432196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1106235" y="4003829"/>
            <a:ext cx="229123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1106235" y="4003829"/>
            <a:ext cx="0" cy="26109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V="1">
            <a:off x="1106234" y="2292770"/>
            <a:ext cx="7602760" cy="16636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19048" y="3795469"/>
            <a:ext cx="32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x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203" y="6349580"/>
            <a:ext cx="32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46750" y="1923438"/>
            <a:ext cx="32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68" y="2504032"/>
            <a:ext cx="10182225" cy="3943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941563" y="1971156"/>
                <a:ext cx="4308872" cy="405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63" y="1971156"/>
                <a:ext cx="4308872" cy="405945"/>
              </a:xfrm>
              <a:prstGeom prst="rect">
                <a:avLst/>
              </a:prstGeom>
              <a:blipFill>
                <a:blip r:embed="rId3"/>
                <a:stretch>
                  <a:fillRect l="-850" r="-1841" b="-25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정규라플라시안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그래프의 극점</a:t>
            </a:r>
          </a:p>
        </p:txBody>
      </p:sp>
    </p:spTree>
    <p:extLst>
      <p:ext uri="{BB962C8B-B14F-4D97-AF65-F5344CB8AC3E}">
        <p14:creationId xmlns:p14="http://schemas.microsoft.com/office/powerpoint/2010/main" val="10631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정규라플라시안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그래프의 극점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673646"/>
            <a:ext cx="8191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LoG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VS </a:t>
            </a:r>
            <a:r>
              <a:rPr lang="en-US" altLang="ko-KR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DoG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4" name="Picture 6" descr="http://w.nya.kr/lib/exe/fetch.php?media=%EC%88%98%EC%97%85:%EC%98%81%EC%83%81%EC%B2%98%EB%A6%AC:lo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31" y="2001417"/>
            <a:ext cx="2216708" cy="85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33" y="2376423"/>
            <a:ext cx="3485952" cy="399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45" y="3044651"/>
            <a:ext cx="4547529" cy="2837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423" y="3056494"/>
            <a:ext cx="4657725" cy="2886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430" y="2459011"/>
            <a:ext cx="46101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7035" y="26592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Introduction-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대응점 찾기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8672" y="1809750"/>
            <a:ext cx="9124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같은 장면을 다른 시점에서 찍은 두 영상에서 대응하는 점의 쌍을 찾는다</a:t>
            </a:r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파노라마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물체인식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추적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스테레오 등 컴퓨터 비전의 중요한 문제 해결의 단초</a:t>
            </a:r>
          </a:p>
        </p:txBody>
      </p:sp>
      <p:sp>
        <p:nvSpPr>
          <p:cNvPr id="4" name="사각형: 둥근 모서리 3"/>
          <p:cNvSpPr/>
          <p:nvPr/>
        </p:nvSpPr>
        <p:spPr>
          <a:xfrm>
            <a:off x="2587844" y="43243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검출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5201522" y="43243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기술</a:t>
            </a:r>
          </a:p>
        </p:txBody>
      </p:sp>
      <p:sp>
        <p:nvSpPr>
          <p:cNvPr id="9" name="사각형: 둥근 모서리 8"/>
          <p:cNvSpPr/>
          <p:nvPr/>
        </p:nvSpPr>
        <p:spPr>
          <a:xfrm>
            <a:off x="7815200" y="43243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매칭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4569" y="37647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8247" y="37647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81925" y="37647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cxnSp>
        <p:nvCxnSpPr>
          <p:cNvPr id="7" name="직선 화살표 연결선 6"/>
          <p:cNvCxnSpPr>
            <a:cxnSpLocks/>
            <a:stCxn id="4" idx="3"/>
            <a:endCxn id="8" idx="1"/>
          </p:cNvCxnSpPr>
          <p:nvPr/>
        </p:nvCxnSpPr>
        <p:spPr>
          <a:xfrm>
            <a:off x="4207094" y="4752975"/>
            <a:ext cx="994428" cy="0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8" idx="3"/>
            <a:endCxn id="9" idx="1"/>
          </p:cNvCxnSpPr>
          <p:nvPr/>
        </p:nvCxnSpPr>
        <p:spPr>
          <a:xfrm>
            <a:off x="6820772" y="4752975"/>
            <a:ext cx="994428" cy="0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DoG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상에서 극 값 검출</a:t>
            </a:r>
          </a:p>
        </p:txBody>
      </p:sp>
      <p:pic>
        <p:nvPicPr>
          <p:cNvPr id="6148" name="Picture 4" descr="http://cfile5.uf.tistory.com/image/235D3E4E53469A8902A2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73" y="2221523"/>
            <a:ext cx="52387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9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Orientation assignment &amp; </a:t>
            </a:r>
            <a:r>
              <a:rPr lang="en-US" altLang="ko-KR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Keypoint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descriptor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170" name="Picture 2" descr="http://cfile21.uf.tistory.com/image/16418B034BF38C4C6D09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2" y="2659223"/>
            <a:ext cx="6783509" cy="33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23.uf.tistory.com/image/17418B034BF38C4C6E87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24" y="3264451"/>
            <a:ext cx="42957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SURF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30490" y="2642224"/>
            <a:ext cx="79310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Integral image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이용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</a:p>
          <a:p>
            <a:pPr marL="514350" indent="-514350" algn="ctr">
              <a:buAutoNum type="arabicPeriod"/>
            </a:pP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간편화한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Detector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Descriptor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활용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차원수를 줄임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Contrast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이용한 간단한 매칭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4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Integral image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8194" name="Picture 2" descr="http://cfile26.uf.tistory.com/image/1752DB264BF38E52B482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92" y="2350829"/>
            <a:ext cx="5246330" cy="347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Interest Point Detection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6" y="2063498"/>
            <a:ext cx="3807644" cy="870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68" y="3216377"/>
            <a:ext cx="7425639" cy="1740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54" y="5239007"/>
            <a:ext cx="3928291" cy="14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SIFT VS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SURF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68" y="2110153"/>
            <a:ext cx="7476464" cy="337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6" y="2322347"/>
            <a:ext cx="4930567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SURF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266" name="Picture 2" descr="https://camo.githubusercontent.com/556d6010123ba7c627328cf537bd213ef95ba0fc/687474703a2f2f6163636f72642d6672616d65776f726b2e6e65742f696d616765732f73616d706c65732f6163636f72642d696d6167696e672d73757266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02" y="1721504"/>
            <a:ext cx="4608196" cy="50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1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스케일에 불변한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특징점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321005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참고 자료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428" y="21071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http://w.nya.kr/doku.php?id=%EC%88%98%EC%97%85:%EC%98%81%EC%83%81%EC%B2%98%EB%A6%AC:area_processing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6633" y="30022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https://en.wikipedia.org/wiki/Difference_of_Gaussians#/media/File:DOG_vs_MHF.png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16633" y="3953461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http://mokga.tistory.com/13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6633" y="4627719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http://mokga.tistory.com/14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6633" y="5301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http://darkpgmr.tistory.com/131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6632" y="5976235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http://darkpgmr.tistory.com/13</a:t>
            </a:r>
            <a:r>
              <a:rPr lang="en-US" altLang="ko-KR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86131" y="39022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http://greenpresent.tistory.com/entry/%EC%BB%B4%ED%93%A8%ED%84%B0%EB%B9%84%EC%A0%84%EA%B0%95%EC%9D%98%EC%A0%84%EB%B6%81%EB%8C%802015011620150117</a:t>
            </a:r>
            <a:endParaRPr lang="ko-KR" altLang="en-US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0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5" y="1846406"/>
            <a:ext cx="10597323" cy="3311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5" y="2223236"/>
            <a:ext cx="3561431" cy="2380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49" y="2202534"/>
            <a:ext cx="3426446" cy="2427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79" y="2201524"/>
            <a:ext cx="3480705" cy="2423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타원 3"/>
          <p:cNvSpPr/>
          <p:nvPr/>
        </p:nvSpPr>
        <p:spPr>
          <a:xfrm>
            <a:off x="2122500" y="2625376"/>
            <a:ext cx="515925" cy="515925"/>
          </a:xfrm>
          <a:prstGeom prst="ellipse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23890" y="2625375"/>
            <a:ext cx="515925" cy="515925"/>
          </a:xfrm>
          <a:prstGeom prst="ellipse">
            <a:avLst/>
          </a:prstGeom>
          <a:noFill/>
          <a:ln w="571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471686" y="2487673"/>
            <a:ext cx="515925" cy="515925"/>
          </a:xfrm>
          <a:prstGeom prst="ellipse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47572" y="2472975"/>
            <a:ext cx="515925" cy="515925"/>
          </a:xfrm>
          <a:prstGeom prst="ellipse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324330" y="2594060"/>
            <a:ext cx="515925" cy="515925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48012" y="2625374"/>
            <a:ext cx="515925" cy="515925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구부러짐 5"/>
          <p:cNvCxnSpPr>
            <a:stCxn id="4" idx="4"/>
            <a:endCxn id="12" idx="4"/>
          </p:cNvCxnSpPr>
          <p:nvPr/>
        </p:nvCxnSpPr>
        <p:spPr>
          <a:xfrm rot="5400000" flipH="1" flipV="1">
            <a:off x="3481157" y="2040606"/>
            <a:ext cx="1" cy="2201390"/>
          </a:xfrm>
          <a:prstGeom prst="curvedConnector3">
            <a:avLst>
              <a:gd name="adj1" fmla="val -22860000000"/>
            </a:avLst>
          </a:prstGeom>
          <a:ln w="38100">
            <a:solidFill>
              <a:srgbClr val="FF7C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/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4810243" y="1392381"/>
            <a:ext cx="14698" cy="2175886"/>
          </a:xfrm>
          <a:prstGeom prst="curvedConnector3">
            <a:avLst>
              <a:gd name="adj1" fmla="val 1655314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/>
          <p:cNvCxnSpPr>
            <a:cxnSpLocks/>
            <a:stCxn id="15" idx="4"/>
            <a:endCxn id="16" idx="4"/>
          </p:cNvCxnSpPr>
          <p:nvPr/>
        </p:nvCxnSpPr>
        <p:spPr>
          <a:xfrm rot="16200000" flipH="1">
            <a:off x="8228477" y="2463801"/>
            <a:ext cx="31314" cy="1323682"/>
          </a:xfrm>
          <a:prstGeom prst="curvedConnector3">
            <a:avLst>
              <a:gd name="adj1" fmla="val 830025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035" y="26592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Introduction-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대응점 찾기</a:t>
            </a:r>
          </a:p>
        </p:txBody>
      </p:sp>
    </p:spTree>
    <p:extLst>
      <p:ext uri="{BB962C8B-B14F-4D97-AF65-F5344CB8AC3E}">
        <p14:creationId xmlns:p14="http://schemas.microsoft.com/office/powerpoint/2010/main" val="16674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무엇을 특징점으로 사용할까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3680" y="2103120"/>
            <a:ext cx="15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에지</a:t>
            </a:r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3428" y="3756353"/>
            <a:ext cx="4155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에지강도와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방향의 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정보만을 가짐</a:t>
            </a:r>
          </a:p>
        </p:txBody>
      </p:sp>
      <p:sp>
        <p:nvSpPr>
          <p:cNvPr id="4" name="곱하기 기호 3"/>
          <p:cNvSpPr/>
          <p:nvPr/>
        </p:nvSpPr>
        <p:spPr>
          <a:xfrm>
            <a:off x="3892788" y="2811006"/>
            <a:ext cx="4236720" cy="28448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무엇을 특징점으로 사용할까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8280" y="2570480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풍부한 정보추출이 가능한곳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5274" y="3393440"/>
            <a:ext cx="590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다른 곳과 두드러진 특징을 가지는 곳</a:t>
            </a:r>
          </a:p>
        </p:txBody>
      </p:sp>
      <p:sp>
        <p:nvSpPr>
          <p:cNvPr id="5" name="화살표: 아래쪽 4"/>
          <p:cNvSpPr/>
          <p:nvPr/>
        </p:nvSpPr>
        <p:spPr>
          <a:xfrm>
            <a:off x="4729480" y="4226355"/>
            <a:ext cx="2733040" cy="89408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45274" y="5430130"/>
            <a:ext cx="590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</a:t>
            </a:r>
          </a:p>
        </p:txBody>
      </p:sp>
    </p:spTree>
    <p:extLst>
      <p:ext uri="{BB962C8B-B14F-4D97-AF65-F5344CB8AC3E}">
        <p14:creationId xmlns:p14="http://schemas.microsoft.com/office/powerpoint/2010/main" val="34518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7686" y="2110153"/>
            <a:ext cx="198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스케일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897" y="2110153"/>
            <a:ext cx="257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방향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특징벡터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817" y="2110153"/>
            <a:ext cx="13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2821524" y="41211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검출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5435202" y="41211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기술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8048880" y="4121150"/>
            <a:ext cx="1619250" cy="8572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매칭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88249" y="35615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01927" y="35615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15605" y="356155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</a:p>
        </p:txBody>
      </p:sp>
      <p:cxnSp>
        <p:nvCxnSpPr>
          <p:cNvPr id="21" name="직선 화살표 연결선 20"/>
          <p:cNvCxnSpPr>
            <a:cxnSpLocks/>
            <a:stCxn id="15" idx="3"/>
            <a:endCxn id="16" idx="1"/>
          </p:cNvCxnSpPr>
          <p:nvPr/>
        </p:nvCxnSpPr>
        <p:spPr>
          <a:xfrm>
            <a:off x="4440774" y="4549775"/>
            <a:ext cx="994428" cy="0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16" idx="3"/>
            <a:endCxn id="17" idx="1"/>
          </p:cNvCxnSpPr>
          <p:nvPr/>
        </p:nvCxnSpPr>
        <p:spPr>
          <a:xfrm>
            <a:off x="7054452" y="4549775"/>
            <a:ext cx="994428" cy="0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-9863" y="270555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((</a:t>
            </a:r>
            <a:r>
              <a:rPr lang="en-US" altLang="ko-KR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y,x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), s, θ, 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2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0.00648 L -0.13789 0.42153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-0.07761 0.42894 " pathEditMode="relative" rAng="0" ptsTypes="AA">
                                      <p:cBhvr>
                                        <p:cTn id="5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5" grpId="0" animBg="1"/>
      <p:bldP spid="16" grpId="0" animBg="1"/>
      <p:bldP spid="17" grpId="0" animBg="1"/>
      <p:bldP spid="18" grpId="0"/>
      <p:bldP spid="19" grpId="0"/>
      <p:bldP spid="20" grpId="0"/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8715" y="1935665"/>
            <a:ext cx="1049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반복성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한 영상에서 검출된 특징은 다른 영상의 물체에서도 동일한 속성값으로 검출되어야 한다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712" y="5051059"/>
            <a:ext cx="1049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지역성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작은 크기의 주변 영역만 보고 특징 검출과 특징 기술이 수행되어야 한다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8712" y="3493362"/>
            <a:ext cx="1049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분별력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물체의 다른 곳과 충분히 구분될 수 있을 정도로 두드러진 속성값을 가져야 한다</a:t>
            </a:r>
            <a:r>
              <a:rPr lang="en-US" altLang="ko-KR" sz="2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2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035" y="2659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 검출의 기초</a:t>
            </a:r>
            <a:endParaRPr lang="en-US" altLang="ko-KR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10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지역 특징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8715" y="1935665"/>
            <a:ext cx="1049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정확성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검출된 특징은 </a:t>
            </a:r>
            <a:r>
              <a:rPr lang="en-US" altLang="ko-KR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차원 공간과 스케일 상에서 정확한 위치에 놓여야 한다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712" y="5051059"/>
            <a:ext cx="10492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계산 효율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특징 정보를 추출하는 전체과정을 빠른 시간안에 마칠 수 있어야 한다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8712" y="3493362"/>
            <a:ext cx="10492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적당한 양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대응점에 오류가 포함될 가능성이 있으므로 대응점은 적당한 양이 있어야 한다</a:t>
            </a:r>
            <a:endParaRPr lang="ko-KR" altLang="en-US" sz="24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9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1516</Words>
  <Application>Microsoft Office PowerPoint</Application>
  <PresentationFormat>와이드스크린</PresentationFormat>
  <Paragraphs>193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1훈새마을운동 R</vt:lpstr>
      <vt:lpstr>맑은 고딕</vt:lpstr>
      <vt:lpstr>배달의민족 한나는 열한살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64</cp:revision>
  <dcterms:created xsi:type="dcterms:W3CDTF">2017-02-12T17:22:28Z</dcterms:created>
  <dcterms:modified xsi:type="dcterms:W3CDTF">2017-02-25T04:52:35Z</dcterms:modified>
</cp:coreProperties>
</file>